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Helvetica Neue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HelveticaNeue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HelveticaNeue-italic.fntdata"/><Relationship Id="rId14" Type="http://schemas.openxmlformats.org/officeDocument/2006/relationships/font" Target="fonts/HelveticaNeue-bold.fntdata"/><Relationship Id="rId16" Type="http://schemas.openxmlformats.org/officeDocument/2006/relationships/font" Target="fonts/HelveticaNeue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/>
              <a:t>1. </a:t>
            </a:r>
            <a:r>
              <a:rPr lang="es"/>
              <a:t>Alianza entre Bosch y nuestro Fab Lab VERITAS como parte de la Cátedra con la escuela nuestra Universidad</a:t>
            </a:r>
          </a:p>
          <a:p>
            <a:pPr lvl="0" rtl="0">
              <a:spcBef>
                <a:spcPts val="0"/>
              </a:spcBef>
              <a:buNone/>
            </a:pPr>
            <a:r>
              <a:rPr lang="es"/>
              <a:t>2. La misión del micro FABLAB es romper las barreras de la accesibilidad para que el ciudadano pueda innovar desde su comunidad sus propias ideas.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/>
              <a:t>1. </a:t>
            </a:r>
            <a:r>
              <a:rPr lang="es"/>
              <a:t>Espacios “multiescalares” para hacer </a:t>
            </a:r>
            <a:r>
              <a:rPr lang="es"/>
              <a:t>realidad</a:t>
            </a:r>
            <a:r>
              <a:rPr lang="es"/>
              <a:t> nuestras ideas: Fab Lab / FL Móvil / Mini FL.</a:t>
            </a:r>
          </a:p>
          <a:p>
            <a:pPr lvl="0" rtl="0">
              <a:spcBef>
                <a:spcPts val="0"/>
              </a:spcBef>
              <a:buNone/>
            </a:pPr>
            <a:r>
              <a:rPr lang="es"/>
              <a:t>2. Todos </a:t>
            </a:r>
            <a:r>
              <a:rPr lang="es"/>
              <a:t>cuentan</a:t>
            </a:r>
            <a:r>
              <a:rPr lang="es"/>
              <a:t> con herramientas y equipos de fabricación digital y analógica </a:t>
            </a:r>
            <a:r>
              <a:rPr lang="es"/>
              <a:t>qué son utilizados en espacios multidisciplinarios. </a:t>
            </a:r>
          </a:p>
          <a:p>
            <a:pPr lvl="0" rtl="0">
              <a:spcBef>
                <a:spcPts val="0"/>
              </a:spcBef>
              <a:buNone/>
            </a:pPr>
            <a:r>
              <a:rPr lang="es"/>
              <a:t>3.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1. El MINI FAB LAB es un laboratorio de fabricación digital pequeño, portátil, de bajo costo y completo, acompañado de contenidos de aprendizaje por descubrimiento.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s"/>
              <a:t>2. Su principal objetivo es el empoderar al ciudadano y proveer las máquinas que le devuelvan el derecho de trabajar para sus propias</a:t>
            </a:r>
          </a:p>
          <a:p>
            <a:pPr lvl="0">
              <a:spcBef>
                <a:spcPts val="0"/>
              </a:spcBef>
              <a:buNone/>
            </a:pPr>
            <a:r>
              <a:rPr lang="es"/>
              <a:t>ideas y los de su comunidad. </a:t>
            </a:r>
          </a:p>
          <a:p>
            <a:pPr lvl="0" rtl="0">
              <a:spcBef>
                <a:spcPts val="0"/>
              </a:spcBef>
              <a:buNone/>
            </a:pPr>
            <a:r>
              <a:rPr lang="es"/>
              <a:t>3. El fin es el autoaprendizaje, la autogestión, sin ninguna restricción ni agenda, no es el emprendimiento el objetivo sino para la realización personal y de comunidades.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/>
              <a:t>1. El MINI Fab Lab forma parte del proyecto país Fab Lab Móvil Kolbi VERITAS, el cual será presentado el 07 de Septiembre.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/>
              <a:t>1. Nuestro Fab Lab ha desarrollado hasta el momento 3 tipologías de MINI FAB LAB, abordando diferentes áreas de la fabricación:</a:t>
            </a:r>
          </a:p>
          <a:p>
            <a:pPr lvl="0" rtl="0">
              <a:spcBef>
                <a:spcPts val="0"/>
              </a:spcBef>
              <a:buNone/>
            </a:pPr>
            <a:r>
              <a:rPr lang="es"/>
              <a:t>2. T1: Impresión 3D y Electrónica</a:t>
            </a:r>
          </a:p>
          <a:p>
            <a:pPr lvl="0" rtl="0">
              <a:spcBef>
                <a:spcPts val="0"/>
              </a:spcBef>
              <a:buNone/>
            </a:pPr>
            <a:r>
              <a:rPr lang="es"/>
              <a:t>3. T2: Router y Carpintería</a:t>
            </a:r>
          </a:p>
          <a:p>
            <a:pPr lvl="0" rtl="0">
              <a:spcBef>
                <a:spcPts val="0"/>
              </a:spcBef>
              <a:buNone/>
            </a:pPr>
            <a:r>
              <a:rPr lang="es"/>
              <a:t>4. T3: Sierra y Carpintería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/>
              <a:t>1. Apoya el concepto de PROSUMIDOR (produce y consume lo que quiere y necesita) fortalecido la  Economía y Fabricación Digital: Consumir y producir en menos de 10 km2.</a:t>
            </a:r>
          </a:p>
          <a:p>
            <a:pPr lvl="0" rtl="0">
              <a:spcBef>
                <a:spcPts val="0"/>
              </a:spcBef>
              <a:buNone/>
            </a:pPr>
            <a:r>
              <a:rPr lang="es"/>
              <a:t>2. REPLICABILIDAD en diferentes escalas: CR, CA, LATAM.</a:t>
            </a:r>
          </a:p>
          <a:p>
            <a:pPr lvl="0" rtl="0">
              <a:spcBef>
                <a:spcPts val="0"/>
              </a:spcBef>
              <a:buNone/>
            </a:pPr>
            <a:r>
              <a:rPr lang="es"/>
              <a:t>3. Bajo el concepto DIDO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s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jp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png"/><Relationship Id="rId10" Type="http://schemas.openxmlformats.org/officeDocument/2006/relationships/image" Target="../media/image2.png"/><Relationship Id="rId13" Type="http://schemas.openxmlformats.org/officeDocument/2006/relationships/image" Target="../media/image12.png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4.png"/><Relationship Id="rId7" Type="http://schemas.openxmlformats.org/officeDocument/2006/relationships/image" Target="../media/image1.png"/><Relationship Id="rId8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0.png"/><Relationship Id="rId8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3908.JPG" id="54" name="Shape 54"/>
          <p:cNvPicPr preferRelativeResize="0"/>
          <p:nvPr/>
        </p:nvPicPr>
        <p:blipFill rotWithShape="1">
          <a:blip r:embed="rId3">
            <a:alphaModFix/>
          </a:blip>
          <a:srcRect b="51690" l="2963" r="1141" t="7855"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1C04_LOGO_NEGRO (1).png" id="55" name="Shape 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4379" y="122448"/>
            <a:ext cx="3355799" cy="69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7476575" y="2302250"/>
            <a:ext cx="475200" cy="5832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noun_954626_cc.png" id="61" name="Shape 61"/>
          <p:cNvPicPr preferRelativeResize="0"/>
          <p:nvPr/>
        </p:nvPicPr>
        <p:blipFill rotWithShape="1">
          <a:blip r:embed="rId3">
            <a:alphaModFix/>
          </a:blip>
          <a:srcRect b="16843" l="18717" r="19324" t="2990"/>
          <a:stretch/>
        </p:blipFill>
        <p:spPr>
          <a:xfrm>
            <a:off x="7445737" y="2302258"/>
            <a:ext cx="536875" cy="694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oun_655206_cc.png" id="62" name="Shape 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012" y="1909912"/>
            <a:ext cx="637200" cy="10988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oun_893949_cc.png" id="63" name="Shape 63"/>
          <p:cNvPicPr preferRelativeResize="0"/>
          <p:nvPr/>
        </p:nvPicPr>
        <p:blipFill rotWithShape="1">
          <a:blip r:embed="rId5">
            <a:alphaModFix/>
          </a:blip>
          <a:srcRect b="16029" l="0" r="0" t="0"/>
          <a:stretch/>
        </p:blipFill>
        <p:spPr>
          <a:xfrm>
            <a:off x="2095687" y="1345508"/>
            <a:ext cx="2028342" cy="1703138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2550812" y="870283"/>
            <a:ext cx="1118100" cy="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s">
                <a:latin typeface="Helvetica Neue"/>
                <a:ea typeface="Helvetica Neue"/>
                <a:cs typeface="Helvetica Neue"/>
                <a:sym typeface="Helvetica Neue"/>
              </a:rPr>
              <a:t>FAB LAB</a:t>
            </a:r>
          </a:p>
        </p:txBody>
      </p:sp>
      <p:pic>
        <p:nvPicPr>
          <p:cNvPr descr="noun_656340_cc.png" id="65" name="Shape 65"/>
          <p:cNvPicPr preferRelativeResize="0"/>
          <p:nvPr/>
        </p:nvPicPr>
        <p:blipFill rotWithShape="1">
          <a:blip r:embed="rId6">
            <a:alphaModFix/>
          </a:blip>
          <a:srcRect b="42024" l="21976" r="19870" t="26357"/>
          <a:stretch/>
        </p:blipFill>
        <p:spPr>
          <a:xfrm>
            <a:off x="4505787" y="1821008"/>
            <a:ext cx="2133050" cy="11597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 txBox="1"/>
          <p:nvPr/>
        </p:nvSpPr>
        <p:spPr>
          <a:xfrm>
            <a:off x="4739962" y="870283"/>
            <a:ext cx="1664700" cy="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s">
                <a:latin typeface="Helvetica Neue"/>
                <a:ea typeface="Helvetica Neue"/>
                <a:cs typeface="Helvetica Neue"/>
                <a:sym typeface="Helvetica Neue"/>
              </a:rPr>
              <a:t>FAB LAB </a:t>
            </a:r>
            <a:r>
              <a:rPr b="1" lang="es">
                <a:latin typeface="Helvetica Neue"/>
                <a:ea typeface="Helvetica Neue"/>
                <a:cs typeface="Helvetica Neue"/>
                <a:sym typeface="Helvetica Neue"/>
              </a:rPr>
              <a:t>MÓVIL</a:t>
            </a:r>
          </a:p>
        </p:txBody>
      </p:sp>
      <p:sp>
        <p:nvSpPr>
          <p:cNvPr id="67" name="Shape 67"/>
          <p:cNvSpPr txBox="1"/>
          <p:nvPr/>
        </p:nvSpPr>
        <p:spPr>
          <a:xfrm>
            <a:off x="6881825" y="870283"/>
            <a:ext cx="1664700" cy="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s">
                <a:latin typeface="Helvetica Neue"/>
                <a:ea typeface="Helvetica Neue"/>
                <a:cs typeface="Helvetica Neue"/>
                <a:sym typeface="Helvetica Neue"/>
              </a:rPr>
              <a:t>MINI </a:t>
            </a:r>
            <a:r>
              <a:rPr b="1" lang="es">
                <a:latin typeface="Helvetica Neue"/>
                <a:ea typeface="Helvetica Neue"/>
                <a:cs typeface="Helvetica Neue"/>
                <a:sym typeface="Helvetica Neue"/>
              </a:rPr>
              <a:t>FAB LAB</a:t>
            </a:r>
          </a:p>
        </p:txBody>
      </p:sp>
      <p:cxnSp>
        <p:nvCxnSpPr>
          <p:cNvPr id="68" name="Shape 68"/>
          <p:cNvCxnSpPr/>
          <p:nvPr/>
        </p:nvCxnSpPr>
        <p:spPr>
          <a:xfrm>
            <a:off x="597450" y="2994779"/>
            <a:ext cx="7896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69" name="Shape 69"/>
          <p:cNvGrpSpPr/>
          <p:nvPr/>
        </p:nvGrpSpPr>
        <p:grpSpPr>
          <a:xfrm>
            <a:off x="1312322" y="3361119"/>
            <a:ext cx="6467161" cy="856334"/>
            <a:chOff x="1312322" y="3603696"/>
            <a:chExt cx="6467161" cy="856334"/>
          </a:xfrm>
        </p:grpSpPr>
        <p:pic>
          <p:nvPicPr>
            <p:cNvPr descr="3DPRINT.png" id="70" name="Shape 7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312322" y="3632434"/>
              <a:ext cx="849541" cy="8090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LASER.png" id="71" name="Shape 71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217381" y="3632444"/>
              <a:ext cx="829314" cy="8090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ROUTER.png" id="72" name="Shape 72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145844" y="3632454"/>
              <a:ext cx="819200" cy="8090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CIRCUIT.png" id="73" name="Shape 73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018253" y="3603696"/>
              <a:ext cx="848298" cy="8378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3DSCAN.png" id="74" name="Shape 74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4060352" y="3613915"/>
              <a:ext cx="867272" cy="846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WOODWORK.png" id="75" name="Shape 75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5966552" y="3603696"/>
              <a:ext cx="848298" cy="8378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CATI.png" id="76" name="Shape 76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6891057" y="3613919"/>
              <a:ext cx="888425" cy="84611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7" name="Shape 77"/>
          <p:cNvGrpSpPr/>
          <p:nvPr/>
        </p:nvGrpSpPr>
        <p:grpSpPr>
          <a:xfrm>
            <a:off x="1209850" y="4217461"/>
            <a:ext cx="6673000" cy="306000"/>
            <a:chOff x="1209850" y="4460038"/>
            <a:chExt cx="6673000" cy="306000"/>
          </a:xfrm>
        </p:grpSpPr>
        <p:sp>
          <p:nvSpPr>
            <p:cNvPr id="78" name="Shape 78"/>
            <p:cNvSpPr txBox="1"/>
            <p:nvPr/>
          </p:nvSpPr>
          <p:spPr>
            <a:xfrm>
              <a:off x="1209850" y="4460038"/>
              <a:ext cx="10545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b="1" lang="es" sz="800"/>
                <a:t>IMPRESIÓN</a:t>
              </a:r>
              <a:r>
                <a:rPr b="1" lang="es" sz="800"/>
                <a:t> 3D</a:t>
              </a:r>
            </a:p>
          </p:txBody>
        </p:sp>
        <p:sp>
          <p:nvSpPr>
            <p:cNvPr id="79" name="Shape 79"/>
            <p:cNvSpPr txBox="1"/>
            <p:nvPr/>
          </p:nvSpPr>
          <p:spPr>
            <a:xfrm>
              <a:off x="2095700" y="4460038"/>
              <a:ext cx="10545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" sz="800"/>
                <a:t>CORTE LÁSER</a:t>
              </a:r>
            </a:p>
          </p:txBody>
        </p:sp>
        <p:sp>
          <p:nvSpPr>
            <p:cNvPr id="80" name="Shape 80"/>
            <p:cNvSpPr txBox="1"/>
            <p:nvPr/>
          </p:nvSpPr>
          <p:spPr>
            <a:xfrm>
              <a:off x="3021278" y="4460038"/>
              <a:ext cx="10545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" sz="800"/>
                <a:t>ROUTER</a:t>
              </a:r>
            </a:p>
          </p:txBody>
        </p:sp>
        <p:sp>
          <p:nvSpPr>
            <p:cNvPr id="81" name="Shape 81"/>
            <p:cNvSpPr txBox="1"/>
            <p:nvPr/>
          </p:nvSpPr>
          <p:spPr>
            <a:xfrm>
              <a:off x="4915551" y="4460038"/>
              <a:ext cx="10545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" sz="800"/>
                <a:t>ELECTRÓNICA</a:t>
              </a:r>
            </a:p>
          </p:txBody>
        </p:sp>
        <p:sp>
          <p:nvSpPr>
            <p:cNvPr id="82" name="Shape 82"/>
            <p:cNvSpPr txBox="1"/>
            <p:nvPr/>
          </p:nvSpPr>
          <p:spPr>
            <a:xfrm>
              <a:off x="5839301" y="4460038"/>
              <a:ext cx="10545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" sz="800"/>
                <a:t>CARPINTERÍA</a:t>
              </a:r>
            </a:p>
          </p:txBody>
        </p:sp>
        <p:sp>
          <p:nvSpPr>
            <p:cNvPr id="83" name="Shape 83"/>
            <p:cNvSpPr txBox="1"/>
            <p:nvPr/>
          </p:nvSpPr>
          <p:spPr>
            <a:xfrm>
              <a:off x="3957648" y="4460038"/>
              <a:ext cx="10545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" sz="800"/>
                <a:t>ESCANER 3D</a:t>
              </a:r>
            </a:p>
          </p:txBody>
        </p:sp>
        <p:sp>
          <p:nvSpPr>
            <p:cNvPr id="84" name="Shape 84"/>
            <p:cNvSpPr txBox="1"/>
            <p:nvPr/>
          </p:nvSpPr>
          <p:spPr>
            <a:xfrm>
              <a:off x="6828350" y="4460038"/>
              <a:ext cx="10545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" sz="800"/>
                <a:t>COWORKING</a:t>
              </a: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_MG_0538-Edit.jpg" id="89" name="Shape 89"/>
          <p:cNvPicPr preferRelativeResize="0"/>
          <p:nvPr/>
        </p:nvPicPr>
        <p:blipFill rotWithShape="1">
          <a:blip r:embed="rId3">
            <a:alphaModFix/>
          </a:blip>
          <a:srcRect b="0" l="0" r="6472" t="0"/>
          <a:stretch/>
        </p:blipFill>
        <p:spPr>
          <a:xfrm>
            <a:off x="0" y="0"/>
            <a:ext cx="914400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Shape 90"/>
          <p:cNvGrpSpPr/>
          <p:nvPr/>
        </p:nvGrpSpPr>
        <p:grpSpPr>
          <a:xfrm>
            <a:off x="5330075" y="1645925"/>
            <a:ext cx="2402100" cy="1823275"/>
            <a:chOff x="5909875" y="1523000"/>
            <a:chExt cx="2402100" cy="1823275"/>
          </a:xfrm>
        </p:grpSpPr>
        <p:sp>
          <p:nvSpPr>
            <p:cNvPr id="91" name="Shape 91"/>
            <p:cNvSpPr txBox="1"/>
            <p:nvPr/>
          </p:nvSpPr>
          <p:spPr>
            <a:xfrm>
              <a:off x="6036571" y="2829675"/>
              <a:ext cx="2092800" cy="51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s" sz="2400">
                  <a:solidFill>
                    <a:srgbClr val="FF00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INNOVACIÓN</a:t>
              </a:r>
              <a:r>
                <a:rPr lang="es" sz="2400">
                  <a:solidFill>
                    <a:srgbClr val="FF00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</a:t>
              </a:r>
            </a:p>
          </p:txBody>
        </p:sp>
        <p:sp>
          <p:nvSpPr>
            <p:cNvPr id="92" name="Shape 92"/>
            <p:cNvSpPr txBox="1"/>
            <p:nvPr/>
          </p:nvSpPr>
          <p:spPr>
            <a:xfrm>
              <a:off x="5909875" y="1523000"/>
              <a:ext cx="2402100" cy="146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s" sz="9600">
                  <a:solidFill>
                    <a:srgbClr val="999999"/>
                  </a:solidFill>
                  <a:latin typeface="Impact"/>
                  <a:ea typeface="Impact"/>
                  <a:cs typeface="Impact"/>
                  <a:sym typeface="Impact"/>
                </a:rPr>
                <a:t>1m2</a:t>
              </a: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6986.JPG" id="97" name="Shape 97"/>
          <p:cNvPicPr preferRelativeResize="0"/>
          <p:nvPr/>
        </p:nvPicPr>
        <p:blipFill rotWithShape="1">
          <a:blip r:embed="rId3">
            <a:alphaModFix/>
          </a:blip>
          <a:srcRect b="0" l="0" r="0" t="753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Shape 102"/>
          <p:cNvGrpSpPr/>
          <p:nvPr/>
        </p:nvGrpSpPr>
        <p:grpSpPr>
          <a:xfrm>
            <a:off x="1305212" y="682675"/>
            <a:ext cx="1613700" cy="3778127"/>
            <a:chOff x="1305212" y="682675"/>
            <a:chExt cx="1613700" cy="3778127"/>
          </a:xfrm>
        </p:grpSpPr>
        <p:pic>
          <p:nvPicPr>
            <p:cNvPr descr="noun_954626_cc.png" id="103" name="Shape 103"/>
            <p:cNvPicPr preferRelativeResize="0"/>
            <p:nvPr/>
          </p:nvPicPr>
          <p:blipFill rotWithShape="1">
            <a:blip r:embed="rId3">
              <a:alphaModFix/>
            </a:blip>
            <a:srcRect b="16843" l="18717" r="19324" t="2990"/>
            <a:stretch/>
          </p:blipFill>
          <p:spPr>
            <a:xfrm>
              <a:off x="1498411" y="2872929"/>
              <a:ext cx="1227271" cy="15878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3DPRINT.png" id="104" name="Shape 10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43243" y="2035002"/>
              <a:ext cx="737627" cy="702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CIRCUIT.png" id="105" name="Shape 10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743791" y="1209438"/>
              <a:ext cx="736548" cy="7274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Shape 106"/>
            <p:cNvSpPr txBox="1"/>
            <p:nvPr/>
          </p:nvSpPr>
          <p:spPr>
            <a:xfrm>
              <a:off x="1305212" y="682675"/>
              <a:ext cx="16137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b="1" lang="es" sz="1800">
                  <a:latin typeface="Helvetica Neue"/>
                  <a:ea typeface="Helvetica Neue"/>
                  <a:cs typeface="Helvetica Neue"/>
                  <a:sym typeface="Helvetica Neue"/>
                </a:rPr>
                <a:t>TIPOLOGIA 1</a:t>
              </a:r>
            </a:p>
          </p:txBody>
        </p:sp>
      </p:grpSp>
      <p:grpSp>
        <p:nvGrpSpPr>
          <p:cNvPr id="107" name="Shape 107"/>
          <p:cNvGrpSpPr/>
          <p:nvPr/>
        </p:nvGrpSpPr>
        <p:grpSpPr>
          <a:xfrm>
            <a:off x="3765137" y="695125"/>
            <a:ext cx="1613700" cy="3765688"/>
            <a:chOff x="3765137" y="695125"/>
            <a:chExt cx="1613700" cy="3765688"/>
          </a:xfrm>
        </p:grpSpPr>
        <p:pic>
          <p:nvPicPr>
            <p:cNvPr descr="ROUTER.png" id="108" name="Shape 10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216355" y="1221916"/>
              <a:ext cx="711283" cy="702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WOODWORK.png" id="109" name="Shape 10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203707" y="2022531"/>
              <a:ext cx="736548" cy="7274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noun_954626_cc.png" id="110" name="Shape 110"/>
            <p:cNvPicPr preferRelativeResize="0"/>
            <p:nvPr/>
          </p:nvPicPr>
          <p:blipFill rotWithShape="1">
            <a:blip r:embed="rId3">
              <a:alphaModFix/>
            </a:blip>
            <a:srcRect b="16843" l="18717" r="19324" t="2990"/>
            <a:stretch/>
          </p:blipFill>
          <p:spPr>
            <a:xfrm>
              <a:off x="3958350" y="2872940"/>
              <a:ext cx="1227271" cy="158787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1" name="Shape 111"/>
            <p:cNvSpPr txBox="1"/>
            <p:nvPr/>
          </p:nvSpPr>
          <p:spPr>
            <a:xfrm>
              <a:off x="3765137" y="695125"/>
              <a:ext cx="16137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" sz="1800">
                  <a:latin typeface="Helvetica Neue"/>
                  <a:ea typeface="Helvetica Neue"/>
                  <a:cs typeface="Helvetica Neue"/>
                  <a:sym typeface="Helvetica Neue"/>
                </a:rPr>
                <a:t>TIPOLOGIA 2</a:t>
              </a:r>
            </a:p>
          </p:txBody>
        </p:sp>
      </p:grpSp>
      <p:grpSp>
        <p:nvGrpSpPr>
          <p:cNvPr id="112" name="Shape 112"/>
          <p:cNvGrpSpPr/>
          <p:nvPr/>
        </p:nvGrpSpPr>
        <p:grpSpPr>
          <a:xfrm>
            <a:off x="6225075" y="695125"/>
            <a:ext cx="1613700" cy="3765688"/>
            <a:chOff x="6225075" y="695125"/>
            <a:chExt cx="1613700" cy="3765688"/>
          </a:xfrm>
        </p:grpSpPr>
        <p:pic>
          <p:nvPicPr>
            <p:cNvPr descr="WOODWORK.png" id="113" name="Shape 1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663646" y="2022531"/>
              <a:ext cx="736548" cy="7274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noun_954626_cc.png" id="114" name="Shape 114"/>
            <p:cNvPicPr preferRelativeResize="0"/>
            <p:nvPr/>
          </p:nvPicPr>
          <p:blipFill rotWithShape="1">
            <a:blip r:embed="rId3">
              <a:alphaModFix/>
            </a:blip>
            <a:srcRect b="16843" l="18717" r="19324" t="2990"/>
            <a:stretch/>
          </p:blipFill>
          <p:spPr>
            <a:xfrm>
              <a:off x="6418290" y="2872940"/>
              <a:ext cx="1227271" cy="158787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5" name="Shape 115"/>
            <p:cNvSpPr txBox="1"/>
            <p:nvPr/>
          </p:nvSpPr>
          <p:spPr>
            <a:xfrm>
              <a:off x="6225075" y="695125"/>
              <a:ext cx="16137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" sz="1800">
                  <a:latin typeface="Helvetica Neue"/>
                  <a:ea typeface="Helvetica Neue"/>
                  <a:cs typeface="Helvetica Neue"/>
                  <a:sym typeface="Helvetica Neue"/>
                </a:rPr>
                <a:t>TIPOLOGIA 3</a:t>
              </a:r>
            </a:p>
          </p:txBody>
        </p:sp>
        <p:grpSp>
          <p:nvGrpSpPr>
            <p:cNvPr id="116" name="Shape 116"/>
            <p:cNvGrpSpPr/>
            <p:nvPr/>
          </p:nvGrpSpPr>
          <p:grpSpPr>
            <a:xfrm>
              <a:off x="6663650" y="1216000"/>
              <a:ext cx="711300" cy="711300"/>
              <a:chOff x="6663650" y="1216000"/>
              <a:chExt cx="711300" cy="711300"/>
            </a:xfrm>
          </p:grpSpPr>
          <p:sp>
            <p:nvSpPr>
              <p:cNvPr id="117" name="Shape 117"/>
              <p:cNvSpPr/>
              <p:nvPr/>
            </p:nvSpPr>
            <p:spPr>
              <a:xfrm>
                <a:off x="6663650" y="1216000"/>
                <a:ext cx="711300" cy="711300"/>
              </a:xfrm>
              <a:prstGeom prst="ellipse">
                <a:avLst/>
              </a:prstGeom>
              <a:solidFill>
                <a:srgbClr val="FFFFFF"/>
              </a:solidFill>
              <a:ln cap="flat" cmpd="sng" w="1905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descr="noun_94961_cc.png" id="118" name="Shape 118"/>
              <p:cNvPicPr preferRelativeResize="0"/>
              <p:nvPr/>
            </p:nvPicPr>
            <p:blipFill rotWithShape="1">
              <a:blip r:embed="rId8">
                <a:alphaModFix/>
              </a:blip>
              <a:srcRect b="18211" l="12742" r="12255" t="7061"/>
              <a:stretch/>
            </p:blipFill>
            <p:spPr>
              <a:xfrm>
                <a:off x="6732775" y="1287686"/>
                <a:ext cx="573049" cy="570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3912.JPG" id="123" name="Shape 123"/>
          <p:cNvPicPr preferRelativeResize="0"/>
          <p:nvPr/>
        </p:nvPicPr>
        <p:blipFill rotWithShape="1">
          <a:blip r:embed="rId3">
            <a:alphaModFix/>
          </a:blip>
          <a:srcRect b="15495" l="0" r="6402" t="42315"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825512" y="1655052"/>
            <a:ext cx="1613700" cy="2437992"/>
            <a:chOff x="825512" y="1655052"/>
            <a:chExt cx="1613700" cy="2437992"/>
          </a:xfrm>
        </p:grpSpPr>
        <p:pic>
          <p:nvPicPr>
            <p:cNvPr descr="cr.png" id="129" name="Shape 1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21119" y="1655052"/>
              <a:ext cx="1197067" cy="10374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" name="Shape 130"/>
            <p:cNvSpPr txBox="1"/>
            <p:nvPr/>
          </p:nvSpPr>
          <p:spPr>
            <a:xfrm>
              <a:off x="825512" y="3664344"/>
              <a:ext cx="16137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" sz="1200">
                  <a:latin typeface="Helvetica Neue"/>
                  <a:ea typeface="Helvetica Neue"/>
                  <a:cs typeface="Helvetica Neue"/>
                  <a:sym typeface="Helvetica Neue"/>
                </a:rPr>
                <a:t>COSTA RICA</a:t>
              </a:r>
            </a:p>
          </p:txBody>
        </p:sp>
      </p:grpSp>
      <p:grpSp>
        <p:nvGrpSpPr>
          <p:cNvPr id="131" name="Shape 131"/>
          <p:cNvGrpSpPr/>
          <p:nvPr/>
        </p:nvGrpSpPr>
        <p:grpSpPr>
          <a:xfrm>
            <a:off x="3223138" y="1158934"/>
            <a:ext cx="2613861" cy="2934110"/>
            <a:chOff x="3223138" y="1158934"/>
            <a:chExt cx="2613861" cy="2934110"/>
          </a:xfrm>
        </p:grpSpPr>
        <p:pic>
          <p:nvPicPr>
            <p:cNvPr descr="F1C15_CENTROAMERICA.png" id="132" name="Shape 1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223138" y="1158934"/>
              <a:ext cx="2613861" cy="2029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3" name="Shape 133"/>
            <p:cNvSpPr txBox="1"/>
            <p:nvPr/>
          </p:nvSpPr>
          <p:spPr>
            <a:xfrm>
              <a:off x="3723212" y="3664344"/>
              <a:ext cx="16137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" sz="1200">
                  <a:latin typeface="Helvetica Neue"/>
                  <a:ea typeface="Helvetica Neue"/>
                  <a:cs typeface="Helvetica Neue"/>
                  <a:sym typeface="Helvetica Neue"/>
                </a:rPr>
                <a:t>CENTROAMÉRICA</a:t>
              </a:r>
            </a:p>
          </p:txBody>
        </p:sp>
      </p:grpSp>
      <p:grpSp>
        <p:nvGrpSpPr>
          <p:cNvPr id="134" name="Shape 134"/>
          <p:cNvGrpSpPr/>
          <p:nvPr/>
        </p:nvGrpSpPr>
        <p:grpSpPr>
          <a:xfrm>
            <a:off x="6432275" y="959465"/>
            <a:ext cx="2079668" cy="3133579"/>
            <a:chOff x="6432275" y="959465"/>
            <a:chExt cx="2079668" cy="3133579"/>
          </a:xfrm>
        </p:grpSpPr>
        <p:pic>
          <p:nvPicPr>
            <p:cNvPr descr="noun_885984_cc.png" id="135" name="Shape 135"/>
            <p:cNvPicPr preferRelativeResize="0"/>
            <p:nvPr/>
          </p:nvPicPr>
          <p:blipFill rotWithShape="1">
            <a:blip r:embed="rId5">
              <a:alphaModFix/>
            </a:blip>
            <a:srcRect b="13020" l="18442" r="18612" t="0"/>
            <a:stretch/>
          </p:blipFill>
          <p:spPr>
            <a:xfrm>
              <a:off x="6432275" y="959465"/>
              <a:ext cx="2079668" cy="28737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6" name="Shape 136"/>
            <p:cNvSpPr txBox="1"/>
            <p:nvPr/>
          </p:nvSpPr>
          <p:spPr>
            <a:xfrm>
              <a:off x="6834975" y="3664344"/>
              <a:ext cx="16137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" sz="1200">
                  <a:latin typeface="Helvetica Neue"/>
                  <a:ea typeface="Helvetica Neue"/>
                  <a:cs typeface="Helvetica Neue"/>
                  <a:sym typeface="Helvetica Neue"/>
                </a:rPr>
                <a:t>LATINO</a:t>
              </a:r>
              <a:r>
                <a:rPr b="1" lang="es" sz="1200">
                  <a:latin typeface="Helvetica Neue"/>
                  <a:ea typeface="Helvetica Neue"/>
                  <a:cs typeface="Helvetica Neue"/>
                  <a:sym typeface="Helvetica Neue"/>
                </a:rPr>
                <a:t>AMÉRICA</a:t>
              </a:r>
            </a:p>
          </p:txBody>
        </p:sp>
      </p:grpSp>
      <p:grpSp>
        <p:nvGrpSpPr>
          <p:cNvPr id="137" name="Shape 137"/>
          <p:cNvGrpSpPr/>
          <p:nvPr/>
        </p:nvGrpSpPr>
        <p:grpSpPr>
          <a:xfrm>
            <a:off x="921118" y="1227500"/>
            <a:ext cx="570407" cy="570407"/>
            <a:chOff x="1411675" y="1048275"/>
            <a:chExt cx="657000" cy="657000"/>
          </a:xfrm>
        </p:grpSpPr>
        <p:sp>
          <p:nvSpPr>
            <p:cNvPr id="138" name="Shape 138"/>
            <p:cNvSpPr/>
            <p:nvPr/>
          </p:nvSpPr>
          <p:spPr>
            <a:xfrm>
              <a:off x="1411675" y="1048275"/>
              <a:ext cx="657000" cy="657000"/>
            </a:xfrm>
            <a:prstGeom prst="ellipse">
              <a:avLst/>
            </a:prstGeom>
            <a:solidFill>
              <a:srgbClr val="00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noun_954626_cc.png" id="139" name="Shape 139"/>
            <p:cNvPicPr preferRelativeResize="0"/>
            <p:nvPr/>
          </p:nvPicPr>
          <p:blipFill rotWithShape="1">
            <a:blip r:embed="rId6">
              <a:alphaModFix/>
            </a:blip>
            <a:srcRect b="16843" l="18717" r="19324" t="2990"/>
            <a:stretch/>
          </p:blipFill>
          <p:spPr>
            <a:xfrm>
              <a:off x="1566487" y="1152047"/>
              <a:ext cx="347375" cy="449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0" name="Shape 140"/>
          <p:cNvGrpSpPr/>
          <p:nvPr/>
        </p:nvGrpSpPr>
        <p:grpSpPr>
          <a:xfrm>
            <a:off x="1031568" y="2111163"/>
            <a:ext cx="570407" cy="570407"/>
            <a:chOff x="1411675" y="1048275"/>
            <a:chExt cx="657000" cy="657000"/>
          </a:xfrm>
        </p:grpSpPr>
        <p:sp>
          <p:nvSpPr>
            <p:cNvPr id="141" name="Shape 141"/>
            <p:cNvSpPr/>
            <p:nvPr/>
          </p:nvSpPr>
          <p:spPr>
            <a:xfrm>
              <a:off x="1411675" y="1048275"/>
              <a:ext cx="657000" cy="657000"/>
            </a:xfrm>
            <a:prstGeom prst="ellipse">
              <a:avLst/>
            </a:prstGeom>
            <a:solidFill>
              <a:srgbClr val="00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noun_954626_cc.png" id="142" name="Shape 142"/>
            <p:cNvPicPr preferRelativeResize="0"/>
            <p:nvPr/>
          </p:nvPicPr>
          <p:blipFill rotWithShape="1">
            <a:blip r:embed="rId6">
              <a:alphaModFix/>
            </a:blip>
            <a:srcRect b="16843" l="18717" r="19324" t="2990"/>
            <a:stretch/>
          </p:blipFill>
          <p:spPr>
            <a:xfrm>
              <a:off x="1566487" y="1152047"/>
              <a:ext cx="347375" cy="449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3" name="Shape 143"/>
          <p:cNvGrpSpPr/>
          <p:nvPr/>
        </p:nvGrpSpPr>
        <p:grpSpPr>
          <a:xfrm>
            <a:off x="1826893" y="1655038"/>
            <a:ext cx="570407" cy="570407"/>
            <a:chOff x="1411675" y="1048275"/>
            <a:chExt cx="657000" cy="657000"/>
          </a:xfrm>
        </p:grpSpPr>
        <p:sp>
          <p:nvSpPr>
            <p:cNvPr id="144" name="Shape 144"/>
            <p:cNvSpPr/>
            <p:nvPr/>
          </p:nvSpPr>
          <p:spPr>
            <a:xfrm>
              <a:off x="1411675" y="1048275"/>
              <a:ext cx="657000" cy="657000"/>
            </a:xfrm>
            <a:prstGeom prst="ellipse">
              <a:avLst/>
            </a:prstGeom>
            <a:solidFill>
              <a:srgbClr val="00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noun_954626_cc.png" id="145" name="Shape 145"/>
            <p:cNvPicPr preferRelativeResize="0"/>
            <p:nvPr/>
          </p:nvPicPr>
          <p:blipFill rotWithShape="1">
            <a:blip r:embed="rId6">
              <a:alphaModFix/>
            </a:blip>
            <a:srcRect b="16843" l="18717" r="19324" t="2990"/>
            <a:stretch/>
          </p:blipFill>
          <p:spPr>
            <a:xfrm>
              <a:off x="1566487" y="1152047"/>
              <a:ext cx="347375" cy="449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6" name="Shape 146"/>
          <p:cNvGrpSpPr/>
          <p:nvPr/>
        </p:nvGrpSpPr>
        <p:grpSpPr>
          <a:xfrm>
            <a:off x="3676693" y="959463"/>
            <a:ext cx="570407" cy="570407"/>
            <a:chOff x="1411675" y="1048275"/>
            <a:chExt cx="657000" cy="657000"/>
          </a:xfrm>
        </p:grpSpPr>
        <p:sp>
          <p:nvSpPr>
            <p:cNvPr id="147" name="Shape 147"/>
            <p:cNvSpPr/>
            <p:nvPr/>
          </p:nvSpPr>
          <p:spPr>
            <a:xfrm>
              <a:off x="1411675" y="1048275"/>
              <a:ext cx="657000" cy="657000"/>
            </a:xfrm>
            <a:prstGeom prst="ellipse">
              <a:avLst/>
            </a:prstGeom>
            <a:solidFill>
              <a:srgbClr val="00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noun_954626_cc.png" id="148" name="Shape 148"/>
            <p:cNvPicPr preferRelativeResize="0"/>
            <p:nvPr/>
          </p:nvPicPr>
          <p:blipFill rotWithShape="1">
            <a:blip r:embed="rId6">
              <a:alphaModFix/>
            </a:blip>
            <a:srcRect b="16843" l="18717" r="19324" t="2990"/>
            <a:stretch/>
          </p:blipFill>
          <p:spPr>
            <a:xfrm>
              <a:off x="1566487" y="1152047"/>
              <a:ext cx="347375" cy="449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9" name="Shape 149"/>
          <p:cNvGrpSpPr/>
          <p:nvPr/>
        </p:nvGrpSpPr>
        <p:grpSpPr>
          <a:xfrm>
            <a:off x="3563518" y="1888588"/>
            <a:ext cx="570407" cy="570407"/>
            <a:chOff x="1411675" y="1048275"/>
            <a:chExt cx="657000" cy="657000"/>
          </a:xfrm>
        </p:grpSpPr>
        <p:sp>
          <p:nvSpPr>
            <p:cNvPr id="150" name="Shape 150"/>
            <p:cNvSpPr/>
            <p:nvPr/>
          </p:nvSpPr>
          <p:spPr>
            <a:xfrm>
              <a:off x="1411675" y="1048275"/>
              <a:ext cx="657000" cy="657000"/>
            </a:xfrm>
            <a:prstGeom prst="ellipse">
              <a:avLst/>
            </a:prstGeom>
            <a:solidFill>
              <a:srgbClr val="00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noun_954626_cc.png" id="151" name="Shape 151"/>
            <p:cNvPicPr preferRelativeResize="0"/>
            <p:nvPr/>
          </p:nvPicPr>
          <p:blipFill rotWithShape="1">
            <a:blip r:embed="rId6">
              <a:alphaModFix/>
            </a:blip>
            <a:srcRect b="16843" l="18717" r="19324" t="2990"/>
            <a:stretch/>
          </p:blipFill>
          <p:spPr>
            <a:xfrm>
              <a:off x="1566487" y="1152047"/>
              <a:ext cx="347375" cy="449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2" name="Shape 152"/>
          <p:cNvGrpSpPr/>
          <p:nvPr/>
        </p:nvGrpSpPr>
        <p:grpSpPr>
          <a:xfrm>
            <a:off x="4540568" y="2225438"/>
            <a:ext cx="570407" cy="570407"/>
            <a:chOff x="1411675" y="1048275"/>
            <a:chExt cx="657000" cy="657000"/>
          </a:xfrm>
        </p:grpSpPr>
        <p:sp>
          <p:nvSpPr>
            <p:cNvPr id="153" name="Shape 153"/>
            <p:cNvSpPr/>
            <p:nvPr/>
          </p:nvSpPr>
          <p:spPr>
            <a:xfrm>
              <a:off x="1411675" y="1048275"/>
              <a:ext cx="657000" cy="657000"/>
            </a:xfrm>
            <a:prstGeom prst="ellipse">
              <a:avLst/>
            </a:prstGeom>
            <a:solidFill>
              <a:srgbClr val="00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noun_954626_cc.png" id="154" name="Shape 154"/>
            <p:cNvPicPr preferRelativeResize="0"/>
            <p:nvPr/>
          </p:nvPicPr>
          <p:blipFill rotWithShape="1">
            <a:blip r:embed="rId6">
              <a:alphaModFix/>
            </a:blip>
            <a:srcRect b="16843" l="18717" r="19324" t="2990"/>
            <a:stretch/>
          </p:blipFill>
          <p:spPr>
            <a:xfrm>
              <a:off x="1566487" y="1152047"/>
              <a:ext cx="347375" cy="449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5" name="Shape 155"/>
          <p:cNvGrpSpPr/>
          <p:nvPr/>
        </p:nvGrpSpPr>
        <p:grpSpPr>
          <a:xfrm>
            <a:off x="5486418" y="2795838"/>
            <a:ext cx="570407" cy="570407"/>
            <a:chOff x="1411675" y="1048275"/>
            <a:chExt cx="657000" cy="657000"/>
          </a:xfrm>
        </p:grpSpPr>
        <p:sp>
          <p:nvSpPr>
            <p:cNvPr id="156" name="Shape 156"/>
            <p:cNvSpPr/>
            <p:nvPr/>
          </p:nvSpPr>
          <p:spPr>
            <a:xfrm>
              <a:off x="1411675" y="1048275"/>
              <a:ext cx="657000" cy="657000"/>
            </a:xfrm>
            <a:prstGeom prst="ellipse">
              <a:avLst/>
            </a:prstGeom>
            <a:solidFill>
              <a:srgbClr val="00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noun_954626_cc.png" id="157" name="Shape 157"/>
            <p:cNvPicPr preferRelativeResize="0"/>
            <p:nvPr/>
          </p:nvPicPr>
          <p:blipFill rotWithShape="1">
            <a:blip r:embed="rId6">
              <a:alphaModFix/>
            </a:blip>
            <a:srcRect b="16843" l="18717" r="19324" t="2990"/>
            <a:stretch/>
          </p:blipFill>
          <p:spPr>
            <a:xfrm>
              <a:off x="1566487" y="1152047"/>
              <a:ext cx="347375" cy="449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8" name="Shape 158"/>
          <p:cNvGrpSpPr/>
          <p:nvPr/>
        </p:nvGrpSpPr>
        <p:grpSpPr>
          <a:xfrm>
            <a:off x="6323668" y="1019438"/>
            <a:ext cx="570407" cy="570407"/>
            <a:chOff x="1411675" y="1048275"/>
            <a:chExt cx="657000" cy="657000"/>
          </a:xfrm>
        </p:grpSpPr>
        <p:sp>
          <p:nvSpPr>
            <p:cNvPr id="159" name="Shape 159"/>
            <p:cNvSpPr/>
            <p:nvPr/>
          </p:nvSpPr>
          <p:spPr>
            <a:xfrm>
              <a:off x="1411675" y="1048275"/>
              <a:ext cx="657000" cy="657000"/>
            </a:xfrm>
            <a:prstGeom prst="ellipse">
              <a:avLst/>
            </a:prstGeom>
            <a:solidFill>
              <a:srgbClr val="00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noun_954626_cc.png" id="160" name="Shape 160"/>
            <p:cNvPicPr preferRelativeResize="0"/>
            <p:nvPr/>
          </p:nvPicPr>
          <p:blipFill rotWithShape="1">
            <a:blip r:embed="rId6">
              <a:alphaModFix/>
            </a:blip>
            <a:srcRect b="16843" l="18717" r="19324" t="2990"/>
            <a:stretch/>
          </p:blipFill>
          <p:spPr>
            <a:xfrm>
              <a:off x="1566487" y="1152047"/>
              <a:ext cx="347375" cy="449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1" name="Shape 161"/>
          <p:cNvGrpSpPr/>
          <p:nvPr/>
        </p:nvGrpSpPr>
        <p:grpSpPr>
          <a:xfrm>
            <a:off x="7314693" y="959463"/>
            <a:ext cx="570407" cy="570407"/>
            <a:chOff x="1411675" y="1048275"/>
            <a:chExt cx="657000" cy="657000"/>
          </a:xfrm>
        </p:grpSpPr>
        <p:sp>
          <p:nvSpPr>
            <p:cNvPr id="162" name="Shape 162"/>
            <p:cNvSpPr/>
            <p:nvPr/>
          </p:nvSpPr>
          <p:spPr>
            <a:xfrm>
              <a:off x="1411675" y="1048275"/>
              <a:ext cx="657000" cy="657000"/>
            </a:xfrm>
            <a:prstGeom prst="ellipse">
              <a:avLst/>
            </a:prstGeom>
            <a:solidFill>
              <a:srgbClr val="00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noun_954626_cc.png" id="163" name="Shape 163"/>
            <p:cNvPicPr preferRelativeResize="0"/>
            <p:nvPr/>
          </p:nvPicPr>
          <p:blipFill rotWithShape="1">
            <a:blip r:embed="rId6">
              <a:alphaModFix/>
            </a:blip>
            <a:srcRect b="16843" l="18717" r="19324" t="2990"/>
            <a:stretch/>
          </p:blipFill>
          <p:spPr>
            <a:xfrm>
              <a:off x="1566487" y="1152047"/>
              <a:ext cx="347375" cy="449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4" name="Shape 164"/>
          <p:cNvGrpSpPr/>
          <p:nvPr/>
        </p:nvGrpSpPr>
        <p:grpSpPr>
          <a:xfrm>
            <a:off x="7186905" y="2397738"/>
            <a:ext cx="570407" cy="570407"/>
            <a:chOff x="1411675" y="1048275"/>
            <a:chExt cx="657000" cy="657000"/>
          </a:xfrm>
        </p:grpSpPr>
        <p:sp>
          <p:nvSpPr>
            <p:cNvPr id="165" name="Shape 165"/>
            <p:cNvSpPr/>
            <p:nvPr/>
          </p:nvSpPr>
          <p:spPr>
            <a:xfrm>
              <a:off x="1411675" y="1048275"/>
              <a:ext cx="657000" cy="657000"/>
            </a:xfrm>
            <a:prstGeom prst="ellipse">
              <a:avLst/>
            </a:prstGeom>
            <a:solidFill>
              <a:srgbClr val="00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noun_954626_cc.png" id="166" name="Shape 166"/>
            <p:cNvPicPr preferRelativeResize="0"/>
            <p:nvPr/>
          </p:nvPicPr>
          <p:blipFill rotWithShape="1">
            <a:blip r:embed="rId6">
              <a:alphaModFix/>
            </a:blip>
            <a:srcRect b="16843" l="18717" r="19324" t="2990"/>
            <a:stretch/>
          </p:blipFill>
          <p:spPr>
            <a:xfrm>
              <a:off x="1566487" y="1152047"/>
              <a:ext cx="347375" cy="449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7" name="Shape 167"/>
          <p:cNvGrpSpPr/>
          <p:nvPr/>
        </p:nvGrpSpPr>
        <p:grpSpPr>
          <a:xfrm>
            <a:off x="7941530" y="2019013"/>
            <a:ext cx="570407" cy="570407"/>
            <a:chOff x="1411675" y="1048275"/>
            <a:chExt cx="657000" cy="657000"/>
          </a:xfrm>
        </p:grpSpPr>
        <p:sp>
          <p:nvSpPr>
            <p:cNvPr id="168" name="Shape 168"/>
            <p:cNvSpPr/>
            <p:nvPr/>
          </p:nvSpPr>
          <p:spPr>
            <a:xfrm>
              <a:off x="1411675" y="1048275"/>
              <a:ext cx="657000" cy="657000"/>
            </a:xfrm>
            <a:prstGeom prst="ellipse">
              <a:avLst/>
            </a:prstGeom>
            <a:solidFill>
              <a:srgbClr val="00FFFF"/>
            </a:solidFill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noun_954626_cc.png" id="169" name="Shape 169"/>
            <p:cNvPicPr preferRelativeResize="0"/>
            <p:nvPr/>
          </p:nvPicPr>
          <p:blipFill rotWithShape="1">
            <a:blip r:embed="rId6">
              <a:alphaModFix/>
            </a:blip>
            <a:srcRect b="16843" l="18717" r="19324" t="2990"/>
            <a:stretch/>
          </p:blipFill>
          <p:spPr>
            <a:xfrm>
              <a:off x="1566487" y="1152047"/>
              <a:ext cx="347375" cy="4494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0" name="Shape 170"/>
          <p:cNvSpPr txBox="1"/>
          <p:nvPr/>
        </p:nvSpPr>
        <p:spPr>
          <a:xfrm>
            <a:off x="2946875" y="4155292"/>
            <a:ext cx="33768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s" sz="3000">
                <a:latin typeface="Helvetica Neue"/>
                <a:ea typeface="Helvetica Neue"/>
                <a:cs typeface="Helvetica Neue"/>
                <a:sym typeface="Helvetica Neue"/>
              </a:rPr>
              <a:t>DIDO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s" sz="1200">
                <a:latin typeface="Helvetica Neue"/>
                <a:ea typeface="Helvetica Neue"/>
                <a:cs typeface="Helvetica Neue"/>
                <a:sym typeface="Helvetica Neue"/>
              </a:rPr>
              <a:t>DATA IN - DATA OUT</a:t>
            </a:r>
          </a:p>
        </p:txBody>
      </p:sp>
      <p:sp>
        <p:nvSpPr>
          <p:cNvPr id="171" name="Shape 171"/>
          <p:cNvSpPr txBox="1"/>
          <p:nvPr/>
        </p:nvSpPr>
        <p:spPr>
          <a:xfrm>
            <a:off x="1831025" y="123488"/>
            <a:ext cx="56085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">
                <a:latin typeface="Helvetica Neue"/>
                <a:ea typeface="Helvetica Neue"/>
                <a:cs typeface="Helvetica Neue"/>
                <a:sym typeface="Helvetica Neue"/>
              </a:rPr>
              <a:t>FORTALECIMIENTO DE LA</a:t>
            </a:r>
            <a:r>
              <a:rPr b="1" lang="es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s" sz="1800">
                <a:latin typeface="Helvetica Neue"/>
                <a:ea typeface="Helvetica Neue"/>
                <a:cs typeface="Helvetica Neue"/>
                <a:sym typeface="Helvetica Neue"/>
              </a:rPr>
              <a:t>ECONOMÍA Y FABRICACIÓN CIRCULAR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/>
        </p:nvSpPr>
        <p:spPr>
          <a:xfrm>
            <a:off x="904500" y="1661025"/>
            <a:ext cx="7335000" cy="14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" sz="2400">
                <a:latin typeface="Helvetica Neue"/>
                <a:ea typeface="Helvetica Neue"/>
                <a:cs typeface="Helvetica Neue"/>
                <a:sym typeface="Helvetica Neue"/>
              </a:rPr>
              <a:t>La democratización tecnológica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s" sz="2400">
                <a:latin typeface="Helvetica Neue"/>
                <a:ea typeface="Helvetica Neue"/>
                <a:cs typeface="Helvetica Neue"/>
                <a:sym typeface="Helvetica Neue"/>
              </a:rPr>
              <a:t>promueve la </a:t>
            </a:r>
          </a:p>
          <a:p>
            <a:pPr lvl="0" rtl="0" algn="ctr">
              <a:spcBef>
                <a:spcPts val="0"/>
              </a:spcBef>
              <a:buClr>
                <a:schemeClr val="dk1"/>
              </a:buClr>
              <a:buSzPct val="27500"/>
              <a:buFont typeface="Arial"/>
              <a:buNone/>
            </a:pPr>
            <a:r>
              <a:rPr b="1" lang="es" sz="4000">
                <a:latin typeface="Helvetica Neue"/>
                <a:ea typeface="Helvetica Neue"/>
                <a:cs typeface="Helvetica Neue"/>
                <a:sym typeface="Helvetica Neue"/>
              </a:rPr>
              <a:t>innovación social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